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  <p:sldId id="272" r:id="rId42"/>
    <p:sldId id="273" r:id="rId43"/>
    <p:sldId id="274" r:id="rId44"/>
    <p:sldId id="275" r:id="rId45"/>
    <p:sldId id="276" r:id="rId46"/>
    <p:sldId id="277" r:id="rId47"/>
    <p:sldId id="278" r:id="rId48"/>
    <p:sldId id="279" r:id="rId49"/>
    <p:sldId id="280" r:id="rId50"/>
    <p:sldId id="281" r:id="rId51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Baskerville Display PT" charset="1" panose="02030602080406020203"/>
      <p:regular r:id="rId10"/>
    </p:embeddedFont>
    <p:embeddedFont>
      <p:font typeface="Baskerville Display PT Bold" charset="1" panose="02030702080406020203"/>
      <p:regular r:id="rId11"/>
    </p:embeddedFont>
    <p:embeddedFont>
      <p:font typeface="Baskerville Display PT Italics" charset="1" panose="02030602080406090203"/>
      <p:regular r:id="rId12"/>
    </p:embeddedFont>
    <p:embeddedFont>
      <p:font typeface="Baskerville Display PT Bold Italics" charset="1" panose="02030702080406090203"/>
      <p:regular r:id="rId13"/>
    </p:embeddedFont>
    <p:embeddedFont>
      <p:font typeface="Inter" charset="1" panose="020B0502030000000004"/>
      <p:regular r:id="rId14"/>
    </p:embeddedFont>
    <p:embeddedFont>
      <p:font typeface="Inter Bold" charset="1" panose="020B0802030000000004"/>
      <p:regular r:id="rId15"/>
    </p:embeddedFont>
    <p:embeddedFont>
      <p:font typeface="Inter Italics" charset="1" panose="020B0502030000000004"/>
      <p:regular r:id="rId16"/>
    </p:embeddedFont>
    <p:embeddedFont>
      <p:font typeface="Inter Bold Italics" charset="1" panose="020B0802030000000004"/>
      <p:regular r:id="rId17"/>
    </p:embeddedFont>
    <p:embeddedFont>
      <p:font typeface="Inter Thin" charset="1" panose="020B0A02050000000004"/>
      <p:regular r:id="rId18"/>
    </p:embeddedFont>
    <p:embeddedFont>
      <p:font typeface="Inter Thin Italics" charset="1" panose="020B0A02050000000004"/>
      <p:regular r:id="rId19"/>
    </p:embeddedFont>
    <p:embeddedFont>
      <p:font typeface="Inter Extra-Light" charset="1" panose="02000503000000020004"/>
      <p:regular r:id="rId20"/>
    </p:embeddedFont>
    <p:embeddedFont>
      <p:font typeface="Inter Light" charset="1" panose="02000503000000020004"/>
      <p:regular r:id="rId21"/>
    </p:embeddedFont>
    <p:embeddedFont>
      <p:font typeface="Inter Medium" charset="1" panose="02000503000000020004"/>
      <p:regular r:id="rId22"/>
    </p:embeddedFont>
    <p:embeddedFont>
      <p:font typeface="Inter Semi-Bold" charset="1" panose="02000503000000020004"/>
      <p:regular r:id="rId23"/>
    </p:embeddedFont>
    <p:embeddedFont>
      <p:font typeface="Inter Ultra-Bold" charset="1" panose="02000503000000020004"/>
      <p:regular r:id="rId24"/>
    </p:embeddedFont>
    <p:embeddedFont>
      <p:font typeface="Inter Heavy" charset="1" panose="02000503000000020004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slides/slide1.xml" Type="http://schemas.openxmlformats.org/officeDocument/2006/relationships/slide"/><Relationship Id="rId27" Target="slides/slide2.xml" Type="http://schemas.openxmlformats.org/officeDocument/2006/relationships/slide"/><Relationship Id="rId28" Target="slides/slide3.xml" Type="http://schemas.openxmlformats.org/officeDocument/2006/relationships/slide"/><Relationship Id="rId29" Target="slides/slide4.xml" Type="http://schemas.openxmlformats.org/officeDocument/2006/relationships/slide"/><Relationship Id="rId3" Target="viewProps.xml" Type="http://schemas.openxmlformats.org/officeDocument/2006/relationships/viewProps"/><Relationship Id="rId30" Target="slides/slide5.xml" Type="http://schemas.openxmlformats.org/officeDocument/2006/relationships/slide"/><Relationship Id="rId31" Target="slides/slide6.xml" Type="http://schemas.openxmlformats.org/officeDocument/2006/relationships/slide"/><Relationship Id="rId32" Target="slides/slide7.xml" Type="http://schemas.openxmlformats.org/officeDocument/2006/relationships/slide"/><Relationship Id="rId33" Target="slides/slide8.xml" Type="http://schemas.openxmlformats.org/officeDocument/2006/relationships/slide"/><Relationship Id="rId34" Target="slides/slide9.xml" Type="http://schemas.openxmlformats.org/officeDocument/2006/relationships/slide"/><Relationship Id="rId35" Target="slides/slide10.xml" Type="http://schemas.openxmlformats.org/officeDocument/2006/relationships/slide"/><Relationship Id="rId36" Target="slides/slide11.xml" Type="http://schemas.openxmlformats.org/officeDocument/2006/relationships/slide"/><Relationship Id="rId37" Target="slides/slide12.xml" Type="http://schemas.openxmlformats.org/officeDocument/2006/relationships/slide"/><Relationship Id="rId38" Target="slides/slide13.xml" Type="http://schemas.openxmlformats.org/officeDocument/2006/relationships/slide"/><Relationship Id="rId39" Target="slides/slide14.xml" Type="http://schemas.openxmlformats.org/officeDocument/2006/relationships/slide"/><Relationship Id="rId4" Target="theme/theme1.xml" Type="http://schemas.openxmlformats.org/officeDocument/2006/relationships/theme"/><Relationship Id="rId40" Target="slides/slide15.xml" Type="http://schemas.openxmlformats.org/officeDocument/2006/relationships/slide"/><Relationship Id="rId41" Target="slides/slide16.xml" Type="http://schemas.openxmlformats.org/officeDocument/2006/relationships/slide"/><Relationship Id="rId42" Target="slides/slide17.xml" Type="http://schemas.openxmlformats.org/officeDocument/2006/relationships/slide"/><Relationship Id="rId43" Target="slides/slide18.xml" Type="http://schemas.openxmlformats.org/officeDocument/2006/relationships/slide"/><Relationship Id="rId44" Target="slides/slide19.xml" Type="http://schemas.openxmlformats.org/officeDocument/2006/relationships/slide"/><Relationship Id="rId45" Target="slides/slide20.xml" Type="http://schemas.openxmlformats.org/officeDocument/2006/relationships/slide"/><Relationship Id="rId46" Target="slides/slide21.xml" Type="http://schemas.openxmlformats.org/officeDocument/2006/relationships/slide"/><Relationship Id="rId47" Target="slides/slide22.xml" Type="http://schemas.openxmlformats.org/officeDocument/2006/relationships/slide"/><Relationship Id="rId48" Target="slides/slide23.xml" Type="http://schemas.openxmlformats.org/officeDocument/2006/relationships/slide"/><Relationship Id="rId49" Target="slides/slide24.xml" Type="http://schemas.openxmlformats.org/officeDocument/2006/relationships/slide"/><Relationship Id="rId5" Target="tableStyles.xml" Type="http://schemas.openxmlformats.org/officeDocument/2006/relationships/tableStyles"/><Relationship Id="rId50" Target="slides/slide25.xml" Type="http://schemas.openxmlformats.org/officeDocument/2006/relationships/slide"/><Relationship Id="rId51" Target="slides/slide26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Relationship Id="rId4" Target="../media/image18.pn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18588" y="2112360"/>
            <a:ext cx="5050824" cy="3641646"/>
            <a:chOff x="0" y="0"/>
            <a:chExt cx="6734432" cy="4855528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6830" t="0" r="6830" b="0"/>
            <a:stretch>
              <a:fillRect/>
            </a:stretch>
          </p:blipFill>
          <p:spPr>
            <a:xfrm flipH="false" flipV="false">
              <a:off x="0" y="0"/>
              <a:ext cx="6734432" cy="4855528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231790" y="6355914"/>
            <a:ext cx="8058214" cy="2397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29"/>
              </a:lnSpc>
            </a:pPr>
            <a:r>
              <a:rPr lang="en-US" sz="6878" spc="1375">
                <a:solidFill>
                  <a:srgbClr val="504C44"/>
                </a:solidFill>
                <a:latin typeface="Baskerville Display PT"/>
              </a:rPr>
              <a:t>SAMOTNOŚĆ W ZWIĄZKU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962025"/>
            <a:ext cx="13299275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799">
                <a:solidFill>
                  <a:srgbClr val="504C44"/>
                </a:solidFill>
                <a:latin typeface="Baskerville Display PT"/>
              </a:rPr>
              <a:t>PRZYCZYNY SAMOTNOŚCI W ZWIĄZKU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875735" y="2266642"/>
            <a:ext cx="13172667" cy="6991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66049" indent="-333024" lvl="1">
              <a:lnSpc>
                <a:spcPts val="4318"/>
              </a:lnSpc>
              <a:buFont typeface="Arial"/>
              <a:buChar char="•"/>
            </a:pPr>
            <a:r>
              <a:rPr lang="en-US" sz="3084">
                <a:solidFill>
                  <a:srgbClr val="504C44"/>
                </a:solidFill>
                <a:latin typeface="Inter Bold"/>
              </a:rPr>
              <a:t>Brak bliskości i intymności,</a:t>
            </a:r>
          </a:p>
          <a:p>
            <a:pPr marL="666049" indent="-333024" lvl="1">
              <a:lnSpc>
                <a:spcPts val="4318"/>
              </a:lnSpc>
              <a:buFont typeface="Arial"/>
              <a:buChar char="•"/>
            </a:pPr>
            <a:r>
              <a:rPr lang="en-US" sz="3084">
                <a:solidFill>
                  <a:srgbClr val="504C44"/>
                </a:solidFill>
                <a:latin typeface="Inter Bold"/>
              </a:rPr>
              <a:t>Poczucie niezrozumienia, </a:t>
            </a:r>
          </a:p>
          <a:p>
            <a:pPr marL="666049" indent="-333024" lvl="1">
              <a:lnSpc>
                <a:spcPts val="4318"/>
              </a:lnSpc>
              <a:buFont typeface="Arial"/>
              <a:buChar char="•"/>
            </a:pPr>
            <a:r>
              <a:rPr lang="en-US" sz="3084">
                <a:solidFill>
                  <a:srgbClr val="504C44"/>
                </a:solidFill>
                <a:latin typeface="Inter Bold"/>
              </a:rPr>
              <a:t>Rozbieżne cele i wizja życia, </a:t>
            </a:r>
          </a:p>
          <a:p>
            <a:pPr marL="666049" indent="-333024" lvl="1">
              <a:lnSpc>
                <a:spcPts val="4318"/>
              </a:lnSpc>
              <a:buFont typeface="Arial"/>
              <a:buChar char="•"/>
            </a:pPr>
            <a:r>
              <a:rPr lang="en-US" sz="3084">
                <a:solidFill>
                  <a:srgbClr val="504C44"/>
                </a:solidFill>
                <a:latin typeface="Inter Bold"/>
              </a:rPr>
              <a:t>Nieprzepracowany kryzys w relacji,</a:t>
            </a:r>
          </a:p>
          <a:p>
            <a:pPr marL="666049" indent="-333024" lvl="1">
              <a:lnSpc>
                <a:spcPts val="4318"/>
              </a:lnSpc>
              <a:buFont typeface="Arial"/>
              <a:buChar char="•"/>
            </a:pPr>
            <a:r>
              <a:rPr lang="en-US" sz="3084">
                <a:solidFill>
                  <a:srgbClr val="504C44"/>
                </a:solidFill>
                <a:latin typeface="Inter Bold"/>
              </a:rPr>
              <a:t>Brak komunikacji, </a:t>
            </a:r>
          </a:p>
          <a:p>
            <a:pPr marL="666049" indent="-333024" lvl="1">
              <a:lnSpc>
                <a:spcPts val="4318"/>
              </a:lnSpc>
              <a:buFont typeface="Arial"/>
              <a:buChar char="•"/>
            </a:pPr>
            <a:r>
              <a:rPr lang="en-US" sz="3084">
                <a:solidFill>
                  <a:srgbClr val="504C44"/>
                </a:solidFill>
                <a:latin typeface="Inter Bold"/>
              </a:rPr>
              <a:t>Rutyna i nuda, </a:t>
            </a:r>
          </a:p>
          <a:p>
            <a:pPr marL="666049" indent="-333024" lvl="1">
              <a:lnSpc>
                <a:spcPts val="4318"/>
              </a:lnSpc>
              <a:buFont typeface="Arial"/>
              <a:buChar char="•"/>
            </a:pPr>
            <a:r>
              <a:rPr lang="en-US" sz="3084">
                <a:solidFill>
                  <a:srgbClr val="504C44"/>
                </a:solidFill>
                <a:latin typeface="Inter Bold"/>
              </a:rPr>
              <a:t>Brak chęci zmiany czegokolwiek przez min. 1 partnera,</a:t>
            </a:r>
          </a:p>
          <a:p>
            <a:pPr marL="666049" indent="-333024" lvl="1">
              <a:lnSpc>
                <a:spcPts val="4318"/>
              </a:lnSpc>
              <a:buFont typeface="Arial"/>
              <a:buChar char="•"/>
            </a:pPr>
            <a:r>
              <a:rPr lang="en-US" sz="3084">
                <a:solidFill>
                  <a:srgbClr val="504C44"/>
                </a:solidFill>
                <a:latin typeface="Inter Bold"/>
              </a:rPr>
              <a:t>Utrzymywanie związku na odległość, </a:t>
            </a:r>
          </a:p>
          <a:p>
            <a:pPr marL="666049" indent="-333024" lvl="1">
              <a:lnSpc>
                <a:spcPts val="4318"/>
              </a:lnSpc>
              <a:buFont typeface="Arial"/>
              <a:buChar char="•"/>
            </a:pPr>
            <a:r>
              <a:rPr lang="en-US" sz="3084">
                <a:solidFill>
                  <a:srgbClr val="504C44"/>
                </a:solidFill>
                <a:latin typeface="Inter Bold"/>
              </a:rPr>
              <a:t>Związek z rozsądku, a nie z miłości, </a:t>
            </a:r>
          </a:p>
          <a:p>
            <a:pPr marL="666049" indent="-333024" lvl="1">
              <a:lnSpc>
                <a:spcPts val="4318"/>
              </a:lnSpc>
              <a:buFont typeface="Arial"/>
              <a:buChar char="•"/>
            </a:pPr>
            <a:r>
              <a:rPr lang="en-US" sz="3084">
                <a:solidFill>
                  <a:srgbClr val="504C44"/>
                </a:solidFill>
                <a:latin typeface="Inter Bold"/>
              </a:rPr>
              <a:t>Duża ilość pracy przez strony,</a:t>
            </a:r>
          </a:p>
          <a:p>
            <a:pPr marL="666049" indent="-333024" lvl="1">
              <a:lnSpc>
                <a:spcPts val="4318"/>
              </a:lnSpc>
              <a:buFont typeface="Arial"/>
              <a:buChar char="•"/>
            </a:pPr>
            <a:r>
              <a:rPr lang="en-US" sz="3084">
                <a:solidFill>
                  <a:srgbClr val="504C44"/>
                </a:solidFill>
                <a:latin typeface="Inter Bold"/>
              </a:rPr>
              <a:t>Narodziny dziecka, </a:t>
            </a:r>
          </a:p>
          <a:p>
            <a:pPr marL="666049" indent="-333024" lvl="1">
              <a:lnSpc>
                <a:spcPts val="4318"/>
              </a:lnSpc>
              <a:buFont typeface="Arial"/>
              <a:buChar char="•"/>
            </a:pPr>
            <a:r>
              <a:rPr lang="en-US" sz="3084">
                <a:solidFill>
                  <a:srgbClr val="504C44"/>
                </a:solidFill>
                <a:latin typeface="Inter Bold"/>
              </a:rPr>
              <a:t>Obojętność na potrzeby własne i potrzeby drugiej strony,</a:t>
            </a:r>
          </a:p>
          <a:p>
            <a:pPr marL="666049" indent="-333024" lvl="1">
              <a:lnSpc>
                <a:spcPts val="4318"/>
              </a:lnSpc>
              <a:buFont typeface="Arial"/>
              <a:buChar char="•"/>
            </a:pPr>
            <a:r>
              <a:rPr lang="en-US" sz="3084">
                <a:solidFill>
                  <a:srgbClr val="504C44"/>
                </a:solidFill>
                <a:latin typeface="Inter Bold"/>
              </a:rPr>
              <a:t>Inne priorytety niż dbanie o związek.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31225" y="1376163"/>
            <a:ext cx="15877079" cy="1242862"/>
            <a:chOff x="0" y="0"/>
            <a:chExt cx="4181618" cy="32733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81618" cy="327338"/>
            </a:xfrm>
            <a:custGeom>
              <a:avLst/>
              <a:gdLst/>
              <a:ahLst/>
              <a:cxnLst/>
              <a:rect r="r" b="b" t="t" l="l"/>
              <a:pathLst>
                <a:path h="327338" w="4181618">
                  <a:moveTo>
                    <a:pt x="0" y="0"/>
                  </a:moveTo>
                  <a:lnTo>
                    <a:pt x="4181618" y="0"/>
                  </a:lnTo>
                  <a:lnTo>
                    <a:pt x="4181618" y="327338"/>
                  </a:lnTo>
                  <a:lnTo>
                    <a:pt x="0" y="327338"/>
                  </a:lnTo>
                  <a:lnTo>
                    <a:pt x="0" y="0"/>
                  </a:lnTo>
                </a:path>
              </a:pathLst>
            </a:custGeom>
            <a:solidFill>
              <a:srgbClr val="F1EDE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100961" y="1670105"/>
            <a:ext cx="1550734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 spc="899">
                <a:solidFill>
                  <a:srgbClr val="504C44"/>
                </a:solidFill>
                <a:latin typeface="Baskerville Display PT Bold"/>
              </a:rPr>
              <a:t>JAK WYGLĄDA SAMOTNOŚĆ W ZWIĄZKU?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88708" y="4095417"/>
            <a:ext cx="14918967" cy="763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504C44"/>
                </a:solidFill>
                <a:latin typeface="Inter"/>
              </a:rPr>
              <a:t>Myślimy, że partner się nami nie interesuje i nie ma dla nas czasu. Brak poczucia, że jesteśmy w związku. Zastanawiamy się, czy partner nas kocha, bo nie daje nam poczuć, że jesteśmy ważne.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00961" y="3284176"/>
            <a:ext cx="5827114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504C44"/>
                </a:solidFill>
                <a:latin typeface="Inter Bold"/>
              </a:rPr>
              <a:t>POCZUCIE ODRZUCENIA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00961" y="5201587"/>
            <a:ext cx="5827114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504C44"/>
                </a:solidFill>
                <a:latin typeface="Inter Bold"/>
              </a:rPr>
              <a:t>OSŁABIENIE KOMUNIKACYJNE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95149" y="6014387"/>
            <a:ext cx="14918967" cy="115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504C44"/>
                </a:solidFill>
                <a:latin typeface="Inter"/>
              </a:rPr>
              <a:t>Zamiast rozmów, mamy precyzyjne komunikaty. Wydajemy sobie raczej polecenia i unikamy drugiej strony, aby jej jak najmniej przeszkadzać. Nie rozmawiamy o uczuciach, tylko o obowiązkach domowych. Brak czułości, bliskości.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00961" y="7511083"/>
            <a:ext cx="13074773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504C44"/>
                </a:solidFill>
                <a:latin typeface="Inter Bold"/>
              </a:rPr>
              <a:t>BRAK WSPÓLNYCH ZAINTERESOWAŃ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88708" y="8323883"/>
            <a:ext cx="14918967" cy="154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504C44"/>
                </a:solidFill>
                <a:latin typeface="Inter"/>
              </a:rPr>
              <a:t>Spędzacie czas osobno, zamiast razem i nie macie co robić. Nie macie wspólnych pasji przez co jedna osoba nie uczestniczy w życiu drugiej. Obwinianie drugiej osoby, że nie spędza z nami czasu, tylko poświęca się swojej pasji, swojemu hobby a nie nam. W efekcie oddalasz się od drugiej strony, bo czujesz, że nie daje Ci swojego czasu.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88708" y="4485942"/>
            <a:ext cx="14918967" cy="115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504C44"/>
                </a:solidFill>
                <a:latin typeface="Inter"/>
              </a:rPr>
              <a:t>Jedna ze stron lub obie unikają się wzajemnie, by nie wchodzić sobie w drogę i nie przeszkadzać sobie. Życie obok a nie razem. Zamykamy się w sobie i ciężko nam wrócić do poprzedniej wersji. Jesteśmy razem, lecz zupełnie odseparowani i nie otrzymujemy wsparcia.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3587414"/>
            <a:ext cx="5827114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504C44"/>
                </a:solidFill>
                <a:latin typeface="Inter Bold"/>
              </a:rPr>
              <a:t>UNIKANIE DRUGIEJ OSOBY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6106462"/>
            <a:ext cx="13074773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504C44"/>
                </a:solidFill>
                <a:latin typeface="Inter Bold"/>
              </a:rPr>
              <a:t>CZUJEMY SIĘ NIEPASOWANI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88708" y="7090712"/>
            <a:ext cx="14918967" cy="154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504C44"/>
                </a:solidFill>
                <a:latin typeface="Inter"/>
              </a:rPr>
              <a:t>Mamy wrażenie, że nie pasujemy do siebie, bo dwie strony nie dostają tego, co chciałyby od związku. Zmiany, które się pojawiły nie pasują nam i nie wiemy, co z tym zrobić. Czujemy bezsilność i bezradność. Nie możemy się zgrać emocjonalnie, fizycznie i ciężko jest wrócić do tego, co było wcześniej. Czujemy odrzucenie przez to, kim jesteśmy obecnie i kim jest nasz partner.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00961" y="981075"/>
            <a:ext cx="11853842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504C44"/>
                </a:solidFill>
                <a:latin typeface="Inter Bold"/>
              </a:rPr>
              <a:t>POCZUCIE NOTORYCZNEGO NIEZROZUMIENIA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88708" y="1966890"/>
            <a:ext cx="14918967" cy="115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504C44"/>
                </a:solidFill>
                <a:latin typeface="Inter"/>
              </a:rPr>
              <a:t>Mamy wrażenie, że nikt nas nie rozumie. Chociaż próbujemy to nasze starania z czasem okazują się dla nas bezskuteczne. Wolimy same się odseparować i utwierdzać się w swoim "Nikt mnie nie rozumie"  niż spróbować wytłumaczyć to, jak się czujemy.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058683" y="4135597"/>
            <a:ext cx="4200617" cy="5122703"/>
          </a:xfrm>
          <a:custGeom>
            <a:avLst/>
            <a:gdLst/>
            <a:ahLst/>
            <a:cxnLst/>
            <a:rect r="r" b="b" t="t" l="l"/>
            <a:pathLst>
              <a:path h="5122703" w="4200617">
                <a:moveTo>
                  <a:pt x="0" y="0"/>
                </a:moveTo>
                <a:lnTo>
                  <a:pt x="4200617" y="0"/>
                </a:lnTo>
                <a:lnTo>
                  <a:pt x="4200617" y="5122703"/>
                </a:lnTo>
                <a:lnTo>
                  <a:pt x="0" y="5122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00961" y="1670105"/>
            <a:ext cx="15507344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 spc="899">
                <a:solidFill>
                  <a:srgbClr val="504C44"/>
                </a:solidFill>
                <a:latin typeface="Baskerville Display PT Bold"/>
              </a:rPr>
              <a:t>JAKIE EMOCJE I UCZUCIA TOWARZYSZĄ SAMOTNOŚCI?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680512" y="4110138"/>
            <a:ext cx="7174120" cy="4496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84029" indent="-392014" lvl="1">
              <a:lnSpc>
                <a:spcPts val="5084"/>
              </a:lnSpc>
              <a:buFont typeface="Arial"/>
              <a:buChar char="•"/>
            </a:pPr>
            <a:r>
              <a:rPr lang="en-US" sz="3631">
                <a:solidFill>
                  <a:srgbClr val="504C44"/>
                </a:solidFill>
                <a:latin typeface="Inter Bold"/>
              </a:rPr>
              <a:t>WSTYD</a:t>
            </a:r>
          </a:p>
          <a:p>
            <a:pPr marL="784029" indent="-392014" lvl="1">
              <a:lnSpc>
                <a:spcPts val="5084"/>
              </a:lnSpc>
              <a:buFont typeface="Arial"/>
              <a:buChar char="•"/>
            </a:pPr>
            <a:r>
              <a:rPr lang="en-US" sz="3631">
                <a:solidFill>
                  <a:srgbClr val="504C44"/>
                </a:solidFill>
                <a:latin typeface="Inter Bold"/>
              </a:rPr>
              <a:t>LĘK</a:t>
            </a:r>
          </a:p>
          <a:p>
            <a:pPr marL="784029" indent="-392014" lvl="1">
              <a:lnSpc>
                <a:spcPts val="5084"/>
              </a:lnSpc>
              <a:buFont typeface="Arial"/>
              <a:buChar char="•"/>
            </a:pPr>
            <a:r>
              <a:rPr lang="en-US" sz="3631">
                <a:solidFill>
                  <a:srgbClr val="504C44"/>
                </a:solidFill>
                <a:latin typeface="Inter Bold"/>
              </a:rPr>
              <a:t>POCZUCIE WINY</a:t>
            </a:r>
          </a:p>
          <a:p>
            <a:pPr marL="784029" indent="-392014" lvl="1">
              <a:lnSpc>
                <a:spcPts val="5084"/>
              </a:lnSpc>
              <a:buFont typeface="Arial"/>
              <a:buChar char="•"/>
            </a:pPr>
            <a:r>
              <a:rPr lang="en-US" sz="3631">
                <a:solidFill>
                  <a:srgbClr val="504C44"/>
                </a:solidFill>
                <a:latin typeface="Inter Bold"/>
              </a:rPr>
              <a:t>STRACH</a:t>
            </a:r>
          </a:p>
          <a:p>
            <a:pPr marL="784029" indent="-392014" lvl="1">
              <a:lnSpc>
                <a:spcPts val="5084"/>
              </a:lnSpc>
              <a:buFont typeface="Arial"/>
              <a:buChar char="•"/>
            </a:pPr>
            <a:r>
              <a:rPr lang="en-US" sz="3631">
                <a:solidFill>
                  <a:srgbClr val="504C44"/>
                </a:solidFill>
                <a:latin typeface="Inter Bold"/>
              </a:rPr>
              <a:t>NIEUFNOŚĆ</a:t>
            </a:r>
          </a:p>
          <a:p>
            <a:pPr marL="784029" indent="-392014" lvl="1">
              <a:lnSpc>
                <a:spcPts val="5084"/>
              </a:lnSpc>
              <a:buFont typeface="Arial"/>
              <a:buChar char="•"/>
            </a:pPr>
            <a:r>
              <a:rPr lang="en-US" sz="3631">
                <a:solidFill>
                  <a:srgbClr val="504C44"/>
                </a:solidFill>
                <a:latin typeface="Inter Bold"/>
              </a:rPr>
              <a:t>ODSEPAROWANIE</a:t>
            </a:r>
          </a:p>
          <a:p>
            <a:pPr marL="784029" indent="-392014" lvl="1">
              <a:lnSpc>
                <a:spcPts val="5084"/>
              </a:lnSpc>
              <a:buFont typeface="Arial"/>
              <a:buChar char="•"/>
            </a:pPr>
            <a:r>
              <a:rPr lang="en-US" sz="3631">
                <a:solidFill>
                  <a:srgbClr val="504C44"/>
                </a:solidFill>
                <a:latin typeface="Inter Bold"/>
              </a:rPr>
              <a:t>BEZRADNOŚĆ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471828" y="2089092"/>
            <a:ext cx="6621087" cy="4965815"/>
          </a:xfrm>
          <a:custGeom>
            <a:avLst/>
            <a:gdLst/>
            <a:ahLst/>
            <a:cxnLst/>
            <a:rect r="r" b="b" t="t" l="l"/>
            <a:pathLst>
              <a:path h="4965815" w="6621087">
                <a:moveTo>
                  <a:pt x="0" y="0"/>
                </a:moveTo>
                <a:lnTo>
                  <a:pt x="6621087" y="0"/>
                </a:lnTo>
                <a:lnTo>
                  <a:pt x="6621087" y="4965816"/>
                </a:lnTo>
                <a:lnTo>
                  <a:pt x="0" y="49658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728283" y="952500"/>
            <a:ext cx="1083143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 spc="899">
                <a:solidFill>
                  <a:srgbClr val="504C44"/>
                </a:solidFill>
                <a:latin typeface="Baskerville Display PT Bold"/>
              </a:rPr>
              <a:t>ZATRZYMAJ BŁĘDNE KOŁO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7369233"/>
            <a:ext cx="16230600" cy="2417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0"/>
              </a:lnSpc>
            </a:pPr>
            <a:r>
              <a:rPr lang="en-US" sz="3464" spc="692">
                <a:solidFill>
                  <a:srgbClr val="504C44"/>
                </a:solidFill>
                <a:latin typeface="Baskerville Display PT"/>
              </a:rPr>
              <a:t>WIEMY, ŻE CHCEMY </a:t>
            </a:r>
            <a:r>
              <a:rPr lang="en-US" sz="3464" spc="692">
                <a:solidFill>
                  <a:srgbClr val="B70707"/>
                </a:solidFill>
                <a:latin typeface="Baskerville Display PT Bold"/>
              </a:rPr>
              <a:t>COŚ</a:t>
            </a:r>
            <a:r>
              <a:rPr lang="en-US" sz="3464" spc="692">
                <a:solidFill>
                  <a:srgbClr val="504C44"/>
                </a:solidFill>
                <a:latin typeface="Baskerville Display PT"/>
              </a:rPr>
              <a:t> ZMIENIĆ, </a:t>
            </a:r>
          </a:p>
          <a:p>
            <a:pPr algn="ctr">
              <a:lnSpc>
                <a:spcPts val="4850"/>
              </a:lnSpc>
            </a:pPr>
            <a:r>
              <a:rPr lang="en-US" sz="3464" spc="692">
                <a:solidFill>
                  <a:srgbClr val="504C44"/>
                </a:solidFill>
                <a:latin typeface="Baskerville Display PT"/>
              </a:rPr>
              <a:t>ALE NIE WIEMY </a:t>
            </a:r>
            <a:r>
              <a:rPr lang="en-US" sz="3464" spc="692">
                <a:solidFill>
                  <a:srgbClr val="B70707"/>
                </a:solidFill>
                <a:latin typeface="Baskerville Display PT Bold"/>
              </a:rPr>
              <a:t>CO</a:t>
            </a:r>
            <a:r>
              <a:rPr lang="en-US" sz="3464" spc="692">
                <a:solidFill>
                  <a:srgbClr val="504C44"/>
                </a:solidFill>
                <a:latin typeface="Baskerville Display PT"/>
              </a:rPr>
              <a:t> ZMIENIĆ, </a:t>
            </a:r>
          </a:p>
          <a:p>
            <a:pPr algn="ctr">
              <a:lnSpc>
                <a:spcPts val="4850"/>
              </a:lnSpc>
            </a:pPr>
            <a:r>
              <a:rPr lang="en-US" sz="3464" spc="692">
                <a:solidFill>
                  <a:srgbClr val="504C44"/>
                </a:solidFill>
                <a:latin typeface="Baskerville Display PT"/>
              </a:rPr>
              <a:t>A JAK JUŻ WIEMY, </a:t>
            </a:r>
            <a:r>
              <a:rPr lang="en-US" sz="3464" spc="692">
                <a:solidFill>
                  <a:srgbClr val="B70707"/>
                </a:solidFill>
                <a:latin typeface="Baskerville Display PT Bold"/>
              </a:rPr>
              <a:t>CO</a:t>
            </a:r>
            <a:r>
              <a:rPr lang="en-US" sz="3464" spc="692">
                <a:solidFill>
                  <a:srgbClr val="504C44"/>
                </a:solidFill>
                <a:latin typeface="Baskerville Display PT"/>
              </a:rPr>
              <a:t>, </a:t>
            </a:r>
          </a:p>
          <a:p>
            <a:pPr algn="ctr">
              <a:lnSpc>
                <a:spcPts val="4850"/>
              </a:lnSpc>
            </a:pPr>
            <a:r>
              <a:rPr lang="en-US" sz="3464" spc="692">
                <a:solidFill>
                  <a:srgbClr val="504C44"/>
                </a:solidFill>
                <a:latin typeface="Baskerville Display PT"/>
              </a:rPr>
              <a:t>TO NIE WIEMY </a:t>
            </a:r>
            <a:r>
              <a:rPr lang="en-US" sz="3464" spc="692">
                <a:solidFill>
                  <a:srgbClr val="B70707"/>
                </a:solidFill>
                <a:latin typeface="Baskerville Display PT Bold"/>
              </a:rPr>
              <a:t>JAK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153453" y="4355598"/>
            <a:ext cx="9378483" cy="3322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>
                <a:solidFill>
                  <a:srgbClr val="504C44"/>
                </a:solidFill>
                <a:latin typeface="Inter"/>
              </a:rPr>
              <a:t>Przede wszystkim pamiętaj, że w związku jesteś z drugą osobą i wchodziliście w ten związek nie po to, aby czuć się samotni. A kochani, wspierani, doceniani i ważni dla siebie.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7153453" y="2270125"/>
            <a:ext cx="10105847" cy="1374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799">
                <a:solidFill>
                  <a:srgbClr val="504C44"/>
                </a:solidFill>
                <a:latin typeface="Baskerville Display PT Bold"/>
              </a:rPr>
              <a:t>JAK PRACOWAĆ NAD SAMOTNOŚCIĄ W ZWIĄZKU?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028700" y="2336800"/>
            <a:ext cx="5224007" cy="5459996"/>
            <a:chOff x="0" y="0"/>
            <a:chExt cx="6965342" cy="7279994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2"/>
            <a:srcRect l="28338" t="0" r="15866" b="12471"/>
            <a:stretch>
              <a:fillRect/>
            </a:stretch>
          </p:blipFill>
          <p:spPr>
            <a:xfrm flipH="false" flipV="false">
              <a:off x="0" y="0"/>
              <a:ext cx="6965342" cy="72799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66696" y="2249632"/>
            <a:ext cx="4859726" cy="7008668"/>
          </a:xfrm>
          <a:custGeom>
            <a:avLst/>
            <a:gdLst/>
            <a:ahLst/>
            <a:cxnLst/>
            <a:rect r="r" b="b" t="t" l="l"/>
            <a:pathLst>
              <a:path h="7008668" w="4859726">
                <a:moveTo>
                  <a:pt x="0" y="0"/>
                </a:moveTo>
                <a:lnTo>
                  <a:pt x="4859727" y="0"/>
                </a:lnTo>
                <a:lnTo>
                  <a:pt x="4859727" y="7008668"/>
                </a:lnTo>
                <a:lnTo>
                  <a:pt x="0" y="70086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407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52500"/>
            <a:ext cx="1550734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 spc="899">
                <a:solidFill>
                  <a:srgbClr val="504C44"/>
                </a:solidFill>
                <a:latin typeface="Baskerville Display PT Bold"/>
              </a:rPr>
              <a:t>ZAPROPONUJ ROZMOWĘ (MAX 30 MIN)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88708" y="2458838"/>
            <a:ext cx="7755292" cy="2277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>
                <a:solidFill>
                  <a:srgbClr val="504C44"/>
                </a:solidFill>
                <a:latin typeface="Inter"/>
              </a:rPr>
              <a:t>Otwarta rozmowa to klucz do tego, aby przedstawić drugiej osobie swój punkt widzenia i aby poznała ona nasze potrzeby. Znajdźcie bezpieczną przestrzeń i spróbujcie poświęcić sobie czas.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5209339"/>
            <a:ext cx="5827114" cy="507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B70707"/>
                </a:solidFill>
                <a:latin typeface="Inter Bold"/>
              </a:rPr>
              <a:t>PORADY: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88708" y="6209145"/>
            <a:ext cx="7755292" cy="2613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Mów "Ja czuję się.." nie "Ty nigdy..."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Nie oceniaj, nie przerywaj i daj dojść do głosu, 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Wyraź jasno swoje potrzeby "np. Chcę, abyśmy rozmawiali ze sobą codziennie",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Przełamanie rutyny i dotychczasowego schematu,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32372" y="3197804"/>
            <a:ext cx="7561428" cy="5037801"/>
          </a:xfrm>
          <a:custGeom>
            <a:avLst/>
            <a:gdLst/>
            <a:ahLst/>
            <a:cxnLst/>
            <a:rect r="r" b="b" t="t" l="l"/>
            <a:pathLst>
              <a:path h="5037801" w="7561428">
                <a:moveTo>
                  <a:pt x="0" y="0"/>
                </a:moveTo>
                <a:lnTo>
                  <a:pt x="7561428" y="0"/>
                </a:lnTo>
                <a:lnTo>
                  <a:pt x="7561428" y="5037801"/>
                </a:lnTo>
                <a:lnTo>
                  <a:pt x="0" y="5037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52500"/>
            <a:ext cx="1550734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 spc="899">
                <a:solidFill>
                  <a:srgbClr val="504C44"/>
                </a:solidFill>
                <a:latin typeface="Baskerville Display PT Bold"/>
              </a:rPr>
              <a:t>ZNAJDŹCIE DLA SIEBIE CZAS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88708" y="2458838"/>
            <a:ext cx="7755292" cy="1819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>
                <a:solidFill>
                  <a:srgbClr val="504C44"/>
                </a:solidFill>
                <a:latin typeface="Inter"/>
              </a:rPr>
              <a:t>Rozmowa i czas to dwie kluczowe kwestie w dbaniu o relację. Znajdźcie dla siebie czas i przełamcie rutynę i monotonię. Często zapominamy, że sami możemy wiele zmienić.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4856480"/>
            <a:ext cx="5827114" cy="507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B70707"/>
                </a:solidFill>
                <a:latin typeface="Inter Bold"/>
              </a:rPr>
              <a:t>PORADY: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88708" y="5963920"/>
            <a:ext cx="7755292" cy="3051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Wyjdź wcześniej z pracy i wybierzcie się na wspólną aktywność, 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Zaplanujcie podróż, by zbliżyć się do siebie, 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Zaproponuj kilka aktywności, które możecie robić razem,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Wszystko jest wynikiem Waszego zaangażowania i otwartości,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17794" y="2515988"/>
            <a:ext cx="5558739" cy="6139241"/>
          </a:xfrm>
          <a:custGeom>
            <a:avLst/>
            <a:gdLst/>
            <a:ahLst/>
            <a:cxnLst/>
            <a:rect r="r" b="b" t="t" l="l"/>
            <a:pathLst>
              <a:path h="6139241" w="5558739">
                <a:moveTo>
                  <a:pt x="0" y="0"/>
                </a:moveTo>
                <a:lnTo>
                  <a:pt x="5558739" y="0"/>
                </a:lnTo>
                <a:lnTo>
                  <a:pt x="5558739" y="6139241"/>
                </a:lnTo>
                <a:lnTo>
                  <a:pt x="0" y="61392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0452" r="0" b="-1544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52500"/>
            <a:ext cx="1550734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 spc="899">
                <a:solidFill>
                  <a:srgbClr val="504C44"/>
                </a:solidFill>
                <a:latin typeface="Baskerville Display PT Bold"/>
              </a:rPr>
              <a:t>JEDNA ROZMOWA = JEDEN PROBLEM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88708" y="2458838"/>
            <a:ext cx="7755292" cy="2277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>
                <a:solidFill>
                  <a:srgbClr val="504C44"/>
                </a:solidFill>
                <a:latin typeface="Inter"/>
              </a:rPr>
              <a:t>Nie mieszajcie wątków, nie wyciągajcie dodatkowych tematów, bo Wam się przypomniało o czymś, co ktoś zrobił kilka lat temu i sprawiło Wam to ból. Jedna rozmowa niech skupi się na jednym konkretnym temacie.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5209339"/>
            <a:ext cx="5827114" cy="507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B70707"/>
                </a:solidFill>
                <a:latin typeface="Inter Bold"/>
              </a:rPr>
              <a:t>PORADY: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88708" y="6209145"/>
            <a:ext cx="7755292" cy="217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Jasno zakomunikuj, że chcesz rozmawiać tylko na jeden temat, 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Trzymajcie się tego, co założyliście i pamiętajcie, że szukanie rozwiązań jest lepsze niż szukanie problemów.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683239" y="2405495"/>
            <a:ext cx="6852805" cy="6852805"/>
          </a:xfrm>
          <a:custGeom>
            <a:avLst/>
            <a:gdLst/>
            <a:ahLst/>
            <a:cxnLst/>
            <a:rect r="r" b="b" t="t" l="l"/>
            <a:pathLst>
              <a:path h="6852805" w="6852805">
                <a:moveTo>
                  <a:pt x="0" y="0"/>
                </a:moveTo>
                <a:lnTo>
                  <a:pt x="6852805" y="0"/>
                </a:lnTo>
                <a:lnTo>
                  <a:pt x="6852805" y="6852805"/>
                </a:lnTo>
                <a:lnTo>
                  <a:pt x="0" y="68528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52500"/>
            <a:ext cx="1550734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 spc="899">
                <a:solidFill>
                  <a:srgbClr val="504C44"/>
                </a:solidFill>
                <a:latin typeface="Baskerville Display PT Bold"/>
              </a:rPr>
              <a:t>PRAKTYKA UWAŻNOŚCI NA PARTNERA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88708" y="2770565"/>
            <a:ext cx="7755292" cy="2734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>
                <a:solidFill>
                  <a:srgbClr val="504C44"/>
                </a:solidFill>
                <a:latin typeface="Inter"/>
              </a:rPr>
              <a:t>Spójrz zupełnie inaczej na drugą osobę, z zaciekawieniem, spróbuj uważnie zastanowić się, nad tym, dlaczego jesteś z tą osobą, czym ona Cię urzeka, co w niej kochasz, jak się czujesz będąc przy niej i pozwól sobie to powiedzieć drugiej osobie.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6048405"/>
            <a:ext cx="5827114" cy="507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B70707"/>
                </a:solidFill>
                <a:latin typeface="Inter Bold"/>
              </a:rPr>
              <a:t>PORADY: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88708" y="7117746"/>
            <a:ext cx="7755292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Słuchaj z zaciekawieniem drugiej osoby,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Zadawaj jej pytania "Co przez to rozumiesz", "Czy o to Ci chodzi?"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005943" y="2530987"/>
            <a:ext cx="5224007" cy="6056299"/>
            <a:chOff x="0" y="0"/>
            <a:chExt cx="6965342" cy="8075066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1211" t="0" r="21211" b="0"/>
            <a:stretch>
              <a:fillRect/>
            </a:stretch>
          </p:blipFill>
          <p:spPr>
            <a:xfrm flipH="false" flipV="false">
              <a:off x="0" y="0"/>
              <a:ext cx="6965342" cy="8075066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8452317" y="3049159"/>
            <a:ext cx="7221296" cy="233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 spc="899">
                <a:solidFill>
                  <a:srgbClr val="504C44"/>
                </a:solidFill>
                <a:latin typeface="Baskerville Display PT Bold"/>
              </a:rPr>
              <a:t>CZY W ZWIĄZKU MOŻNA CZUĆ SIĘ SAMOTNYM?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911177" y="3165420"/>
            <a:ext cx="7348123" cy="6320242"/>
          </a:xfrm>
          <a:custGeom>
            <a:avLst/>
            <a:gdLst/>
            <a:ahLst/>
            <a:cxnLst/>
            <a:rect r="r" b="b" t="t" l="l"/>
            <a:pathLst>
              <a:path h="6320242" w="7348123">
                <a:moveTo>
                  <a:pt x="0" y="0"/>
                </a:moveTo>
                <a:lnTo>
                  <a:pt x="7348123" y="0"/>
                </a:lnTo>
                <a:lnTo>
                  <a:pt x="7348123" y="6320242"/>
                </a:lnTo>
                <a:lnTo>
                  <a:pt x="0" y="6320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489" t="0" r="-9240" b="-978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52500"/>
            <a:ext cx="15507344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 spc="899">
                <a:solidFill>
                  <a:srgbClr val="504C44"/>
                </a:solidFill>
                <a:latin typeface="Baskerville Display PT Bold"/>
              </a:rPr>
              <a:t>NIE OCZEKUJ, ŻE WSZYSTKO ZMIENI SIĘ OD RAZU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88708" y="3419997"/>
            <a:ext cx="7755292" cy="1362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>
                <a:solidFill>
                  <a:srgbClr val="504C44"/>
                </a:solidFill>
                <a:latin typeface="Inter"/>
              </a:rPr>
              <a:t>Nic od razu się nie popsuło i nic od razu się nie naprawi. Samotność to proces i wychodzenie z niej również nim będzie.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5398973"/>
            <a:ext cx="5827114" cy="507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B70707"/>
                </a:solidFill>
                <a:latin typeface="Inter Bold"/>
              </a:rPr>
              <a:t>PORADY: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88708" y="6544514"/>
            <a:ext cx="7755292" cy="2613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Daj sobie czas na to, aby móc wprowadzić nowe ustalenia i nowe rzeczy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Każdy robi wszystko w tempie, które jest dla niego adekwatne i zgodne z nim,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Nie wymuszaj niczego na drugiej stronie, proponuj, niech on zdecyduje czy chce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053073" y="1366838"/>
            <a:ext cx="5482971" cy="8229600"/>
          </a:xfrm>
          <a:custGeom>
            <a:avLst/>
            <a:gdLst/>
            <a:ahLst/>
            <a:cxnLst/>
            <a:rect r="r" b="b" t="t" l="l"/>
            <a:pathLst>
              <a:path h="8229600" w="5482971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52500"/>
            <a:ext cx="1550734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 spc="899">
                <a:solidFill>
                  <a:srgbClr val="504C44"/>
                </a:solidFill>
                <a:latin typeface="Baskerville Display PT Bold"/>
              </a:rPr>
              <a:t>ZADBAJCIE O BLISKOŚĆ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88708" y="2666656"/>
            <a:ext cx="7755292" cy="1819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>
                <a:solidFill>
                  <a:srgbClr val="504C44"/>
                </a:solidFill>
                <a:latin typeface="Inter"/>
              </a:rPr>
              <a:t>Bliskość to nie tylko seks. To szereg zachowań, gestów, spojrzeń, które trzymają Wasz związek w poczuciu bliskości. To nie wchłonięcie drugiej osoby a wsparcie jej.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5033632"/>
            <a:ext cx="5827114" cy="507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B70707"/>
                </a:solidFill>
                <a:latin typeface="Inter Bold"/>
              </a:rPr>
              <a:t>PORADY: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88708" y="6107112"/>
            <a:ext cx="7755292" cy="3489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Trzymajcie się częściej za dłonie,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Przechodząc przytul swojego partnera, 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Rozmawiajcie o Waszych potrzebach i problemach, 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Traktuj drugą osobę jak partnera a nie wroga,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Odstaw obawę przed zranieniem, 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Odkrywajcie swoje pragnienia, </a:t>
            </a:r>
          </a:p>
          <a:p>
            <a:pPr>
              <a:lnSpc>
                <a:spcPts val="3499"/>
              </a:lnSpc>
            </a:pP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952500"/>
            <a:ext cx="15507344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 spc="899">
                <a:solidFill>
                  <a:srgbClr val="504C44"/>
                </a:solidFill>
                <a:latin typeface="Baskerville Display PT Bold"/>
              </a:rPr>
              <a:t>PRACA NAD SWOJĄ SAMOAKCEPTACJĄ </a:t>
            </a:r>
          </a:p>
          <a:p>
            <a:pPr>
              <a:lnSpc>
                <a:spcPts val="6299"/>
              </a:lnSpc>
            </a:pPr>
            <a:r>
              <a:rPr lang="en-US" sz="4499" spc="899">
                <a:solidFill>
                  <a:srgbClr val="504C44"/>
                </a:solidFill>
                <a:latin typeface="Baskerville Display PT Bold"/>
              </a:rPr>
              <a:t>I SWOJĄ TOŻSAMOŚCIĄ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36753" y="3573467"/>
            <a:ext cx="15028929" cy="4105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>
                <a:solidFill>
                  <a:srgbClr val="504C44"/>
                </a:solidFill>
                <a:latin typeface="Inter"/>
              </a:rPr>
              <a:t>Problemy to bardzo często obszar pokazujący nam pole do zmiany. To co nam przeszkadza w innych ludziach, mamy w sobie. Tak działa </a:t>
            </a:r>
            <a:r>
              <a:rPr lang="en-US" sz="2599">
                <a:solidFill>
                  <a:srgbClr val="504C44"/>
                </a:solidFill>
                <a:latin typeface="Inter Bold"/>
              </a:rPr>
              <a:t>efekt lustra</a:t>
            </a:r>
            <a:r>
              <a:rPr lang="en-US" sz="2599">
                <a:solidFill>
                  <a:srgbClr val="504C44"/>
                </a:solidFill>
                <a:latin typeface="Inter"/>
              </a:rPr>
              <a:t>. </a:t>
            </a:r>
          </a:p>
          <a:p>
            <a:pPr>
              <a:lnSpc>
                <a:spcPts val="3639"/>
              </a:lnSpc>
            </a:pPr>
          </a:p>
          <a:p>
            <a:pPr>
              <a:lnSpc>
                <a:spcPts val="3639"/>
              </a:lnSpc>
            </a:pPr>
            <a:r>
              <a:rPr lang="en-US" sz="2599">
                <a:solidFill>
                  <a:srgbClr val="504C44"/>
                </a:solidFill>
                <a:latin typeface="Inter"/>
              </a:rPr>
              <a:t>Zastanów się, dlaczego czujesz się samotna. Zastanów się, co lubisz, jaka jesteś, jaka chcesz być i jak wygląda Twoja pewność siebie.</a:t>
            </a:r>
          </a:p>
          <a:p>
            <a:pPr>
              <a:lnSpc>
                <a:spcPts val="3639"/>
              </a:lnSpc>
            </a:pPr>
          </a:p>
          <a:p>
            <a:pPr>
              <a:lnSpc>
                <a:spcPts val="3639"/>
              </a:lnSpc>
            </a:pPr>
            <a:r>
              <a:rPr lang="en-US" sz="2599">
                <a:solidFill>
                  <a:srgbClr val="504C44"/>
                </a:solidFill>
                <a:latin typeface="Inter"/>
              </a:rPr>
              <a:t>Jakie słowa wypowiadasz do siebie w swojej głowie? Jakie masz przekonania o sobie? Jakie przekonania dali Ci Twoi rodzice? Co sprawia, że jesteś szczęśliwa? Co daje Ci sprawczość? Co jest w Tobie pociągające? Co w sobie kochasz? Jaka jest najlepsza wersja Ciebie?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8169044"/>
            <a:ext cx="14871769" cy="575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3"/>
              </a:lnSpc>
            </a:pPr>
            <a:r>
              <a:rPr lang="en-US" sz="3345">
                <a:solidFill>
                  <a:srgbClr val="B70707"/>
                </a:solidFill>
                <a:latin typeface="Inter Bold"/>
              </a:rPr>
              <a:t>ABY DAĆ COŚ KOMUŚ, NAJPIERW SAMA MUSISZ SAMA TO MIEĆ.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0" y="1181100"/>
            <a:ext cx="18197233" cy="2437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95"/>
              </a:lnSpc>
            </a:pPr>
            <a:r>
              <a:rPr lang="en-US" sz="7068" spc="1413">
                <a:solidFill>
                  <a:srgbClr val="504C44"/>
                </a:solidFill>
                <a:latin typeface="Baskerville Display PT Bold"/>
              </a:rPr>
              <a:t>CZY ODEJŚCIE TO JEDYNA SŁUSZNA DROGA?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130099" y="5165148"/>
            <a:ext cx="13937036" cy="2175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47"/>
              </a:lnSpc>
            </a:pPr>
            <a:r>
              <a:rPr lang="en-US" sz="12748" spc="2549">
                <a:solidFill>
                  <a:srgbClr val="FDFDFD"/>
                </a:solidFill>
                <a:latin typeface="Baskerville Display PT Bold"/>
              </a:rPr>
              <a:t>TO ZALEŻY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40338" y="3858094"/>
            <a:ext cx="15807324" cy="2437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95"/>
              </a:lnSpc>
            </a:pPr>
            <a:r>
              <a:rPr lang="en-US" sz="7068" spc="1413">
                <a:solidFill>
                  <a:srgbClr val="504C44"/>
                </a:solidFill>
                <a:latin typeface="Baskerville Display PT Bold"/>
              </a:rPr>
              <a:t>TO NIE KONIEC </a:t>
            </a:r>
          </a:p>
          <a:p>
            <a:pPr algn="ctr">
              <a:lnSpc>
                <a:spcPts val="9895"/>
              </a:lnSpc>
            </a:pPr>
            <a:r>
              <a:rPr lang="en-US" sz="7068" spc="1413">
                <a:solidFill>
                  <a:srgbClr val="504C44"/>
                </a:solidFill>
                <a:latin typeface="Baskerville Display PT Bold"/>
              </a:rPr>
              <a:t>A DOPIERO POCZĄTEK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483782" y="5143500"/>
            <a:ext cx="5320436" cy="5320436"/>
          </a:xfrm>
          <a:custGeom>
            <a:avLst/>
            <a:gdLst/>
            <a:ahLst/>
            <a:cxnLst/>
            <a:rect r="r" b="b" t="t" l="l"/>
            <a:pathLst>
              <a:path h="5320436" w="5320436">
                <a:moveTo>
                  <a:pt x="0" y="0"/>
                </a:moveTo>
                <a:lnTo>
                  <a:pt x="5320436" y="0"/>
                </a:lnTo>
                <a:lnTo>
                  <a:pt x="5320436" y="5320436"/>
                </a:lnTo>
                <a:lnTo>
                  <a:pt x="0" y="5320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930780" y="5135416"/>
            <a:ext cx="5328520" cy="5328520"/>
          </a:xfrm>
          <a:custGeom>
            <a:avLst/>
            <a:gdLst/>
            <a:ahLst/>
            <a:cxnLst/>
            <a:rect r="r" b="b" t="t" l="l"/>
            <a:pathLst>
              <a:path h="5328520" w="5328520">
                <a:moveTo>
                  <a:pt x="0" y="0"/>
                </a:moveTo>
                <a:lnTo>
                  <a:pt x="5328520" y="0"/>
                </a:lnTo>
                <a:lnTo>
                  <a:pt x="5328520" y="5328520"/>
                </a:lnTo>
                <a:lnTo>
                  <a:pt x="0" y="5328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4799" y="5143500"/>
            <a:ext cx="5348520" cy="5348520"/>
          </a:xfrm>
          <a:custGeom>
            <a:avLst/>
            <a:gdLst/>
            <a:ahLst/>
            <a:cxnLst/>
            <a:rect r="r" b="b" t="t" l="l"/>
            <a:pathLst>
              <a:path h="5348520" w="5348520">
                <a:moveTo>
                  <a:pt x="0" y="0"/>
                </a:moveTo>
                <a:lnTo>
                  <a:pt x="5348519" y="0"/>
                </a:lnTo>
                <a:lnTo>
                  <a:pt x="5348519" y="5348520"/>
                </a:lnTo>
                <a:lnTo>
                  <a:pt x="0" y="5348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301453" y="923925"/>
            <a:ext cx="11685093" cy="890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15"/>
              </a:lnSpc>
            </a:pPr>
            <a:r>
              <a:rPr lang="en-US" sz="5225" spc="1045">
                <a:solidFill>
                  <a:srgbClr val="504C44"/>
                </a:solidFill>
                <a:latin typeface="Baskerville Display PT Bold"/>
              </a:rPr>
              <a:t>CO MOŻE CI POMÓC?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977167" y="3556085"/>
            <a:ext cx="7235747" cy="8210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9"/>
              </a:lnSpc>
            </a:pPr>
            <a:r>
              <a:rPr lang="en-US" sz="4799">
                <a:solidFill>
                  <a:srgbClr val="504C44"/>
                </a:solidFill>
                <a:latin typeface="Inter Bold"/>
              </a:rPr>
              <a:t>HASŁO: </a:t>
            </a:r>
            <a:r>
              <a:rPr lang="en-US" sz="4799">
                <a:solidFill>
                  <a:srgbClr val="B70707"/>
                </a:solidFill>
                <a:latin typeface="Inter Bold"/>
              </a:rPr>
              <a:t>WARSZTAT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19925" y="2435309"/>
            <a:ext cx="14457429" cy="1216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>
                <a:solidFill>
                  <a:srgbClr val="504C44"/>
                </a:solidFill>
                <a:latin typeface="Inter"/>
              </a:rPr>
              <a:t>UZYSKAJ 10% ZNIŻKI DO KOŃCA WRZEŚNIA NA E-BOOKI </a:t>
            </a:r>
          </a:p>
          <a:p>
            <a:pPr>
              <a:lnSpc>
                <a:spcPts val="4899"/>
              </a:lnSpc>
            </a:pPr>
            <a:r>
              <a:rPr lang="en-US" sz="3499">
                <a:solidFill>
                  <a:srgbClr val="504C44"/>
                </a:solidFill>
                <a:latin typeface="Inter"/>
              </a:rPr>
              <a:t>O KOMUNIKACJI ORAZ MASTERCLASSY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12555" y="1028700"/>
            <a:ext cx="9383958" cy="6228602"/>
          </a:xfrm>
          <a:custGeom>
            <a:avLst/>
            <a:gdLst/>
            <a:ahLst/>
            <a:cxnLst/>
            <a:rect r="r" b="b" t="t" l="l"/>
            <a:pathLst>
              <a:path h="6228602" w="9383958">
                <a:moveTo>
                  <a:pt x="0" y="0"/>
                </a:moveTo>
                <a:lnTo>
                  <a:pt x="9383958" y="0"/>
                </a:lnTo>
                <a:lnTo>
                  <a:pt x="9383958" y="6228602"/>
                </a:lnTo>
                <a:lnTo>
                  <a:pt x="0" y="6228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40338" y="8062664"/>
            <a:ext cx="15807324" cy="1195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95"/>
              </a:lnSpc>
            </a:pPr>
            <a:r>
              <a:rPr lang="en-US" sz="7068" spc="1413">
                <a:solidFill>
                  <a:srgbClr val="504C44"/>
                </a:solidFill>
                <a:latin typeface="Baskerville Display PT Bold"/>
              </a:rPr>
              <a:t>DZIĘKUJĘ!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856483" y="2150918"/>
            <a:ext cx="4122449" cy="3370102"/>
          </a:xfrm>
          <a:custGeom>
            <a:avLst/>
            <a:gdLst/>
            <a:ahLst/>
            <a:cxnLst/>
            <a:rect r="r" b="b" t="t" l="l"/>
            <a:pathLst>
              <a:path h="3370102" w="4122449">
                <a:moveTo>
                  <a:pt x="0" y="0"/>
                </a:moveTo>
                <a:lnTo>
                  <a:pt x="4122450" y="0"/>
                </a:lnTo>
                <a:lnTo>
                  <a:pt x="4122450" y="3370103"/>
                </a:lnTo>
                <a:lnTo>
                  <a:pt x="0" y="337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143866"/>
            <a:ext cx="13889008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799">
                <a:solidFill>
                  <a:srgbClr val="504C44"/>
                </a:solidFill>
                <a:latin typeface="Baskerville Display PT Bold"/>
              </a:rPr>
              <a:t>DLACZEGO WCHODZIMY W ZWIĄZKI?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450684"/>
            <a:ext cx="10742136" cy="905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Inter"/>
              </a:rPr>
              <a:t>Przede wszystkim nie wchodzimy w związki z myślą, że będziemy się rozstawać. Nikt nie wchodzi w małżeństwa myśląc o rozwodzie.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02073" y="4848794"/>
            <a:ext cx="12125369" cy="3431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6319" indent="-303160" lvl="1">
              <a:lnSpc>
                <a:spcPts val="3931"/>
              </a:lnSpc>
              <a:buFont typeface="Arial"/>
              <a:buChar char="•"/>
            </a:pPr>
            <a:r>
              <a:rPr lang="en-US" sz="2808">
                <a:solidFill>
                  <a:srgbClr val="000000"/>
                </a:solidFill>
                <a:latin typeface="Inter"/>
              </a:rPr>
              <a:t>Zaspokojenie potrzeb społecznych (pozycja, poczucie wartości)</a:t>
            </a:r>
          </a:p>
          <a:p>
            <a:pPr marL="606319" indent="-303160" lvl="1">
              <a:lnSpc>
                <a:spcPts val="3931"/>
              </a:lnSpc>
              <a:buFont typeface="Arial"/>
              <a:buChar char="•"/>
            </a:pPr>
            <a:r>
              <a:rPr lang="en-US" sz="2808">
                <a:solidFill>
                  <a:srgbClr val="000000"/>
                </a:solidFill>
                <a:latin typeface="Inter"/>
              </a:rPr>
              <a:t>Ekonomicznie jest to bardziej opłacalne, </a:t>
            </a:r>
          </a:p>
          <a:p>
            <a:pPr marL="606319" indent="-303160" lvl="1">
              <a:lnSpc>
                <a:spcPts val="3931"/>
              </a:lnSpc>
              <a:buFont typeface="Arial"/>
              <a:buChar char="•"/>
            </a:pPr>
            <a:r>
              <a:rPr lang="en-US" sz="2808">
                <a:solidFill>
                  <a:srgbClr val="000000"/>
                </a:solidFill>
                <a:latin typeface="Inter"/>
              </a:rPr>
              <a:t>Chęć bliskości z drugim człowiekiem, </a:t>
            </a:r>
          </a:p>
          <a:p>
            <a:pPr marL="606319" indent="-303160" lvl="1">
              <a:lnSpc>
                <a:spcPts val="3931"/>
              </a:lnSpc>
              <a:buFont typeface="Arial"/>
              <a:buChar char="•"/>
            </a:pPr>
            <a:r>
              <a:rPr lang="en-US" sz="2808">
                <a:solidFill>
                  <a:srgbClr val="000000"/>
                </a:solidFill>
                <a:latin typeface="Inter"/>
              </a:rPr>
              <a:t>Założenie rodziny, </a:t>
            </a:r>
          </a:p>
          <a:p>
            <a:pPr marL="606319" indent="-303160" lvl="1">
              <a:lnSpc>
                <a:spcPts val="3931"/>
              </a:lnSpc>
              <a:buFont typeface="Arial"/>
              <a:buChar char="•"/>
            </a:pPr>
            <a:r>
              <a:rPr lang="en-US" sz="2808">
                <a:solidFill>
                  <a:srgbClr val="000000"/>
                </a:solidFill>
                <a:latin typeface="Inter"/>
              </a:rPr>
              <a:t>Potrzeba przynależności,</a:t>
            </a:r>
          </a:p>
          <a:p>
            <a:pPr marL="606319" indent="-303160" lvl="1">
              <a:lnSpc>
                <a:spcPts val="3931"/>
              </a:lnSpc>
              <a:buFont typeface="Arial"/>
              <a:buChar char="•"/>
            </a:pPr>
            <a:r>
              <a:rPr lang="en-US" sz="2808">
                <a:solidFill>
                  <a:srgbClr val="000000"/>
                </a:solidFill>
                <a:latin typeface="Inter"/>
              </a:rPr>
              <a:t>Wygoda i brak presji ze strony rodziny, </a:t>
            </a:r>
          </a:p>
          <a:p>
            <a:pPr marL="606319" indent="-303160" lvl="1">
              <a:lnSpc>
                <a:spcPts val="3931"/>
              </a:lnSpc>
              <a:buFont typeface="Arial"/>
              <a:buChar char="•"/>
            </a:pPr>
            <a:r>
              <a:rPr lang="en-US" sz="2808">
                <a:solidFill>
                  <a:srgbClr val="000000"/>
                </a:solidFill>
                <a:latin typeface="Inter"/>
              </a:rPr>
              <a:t>Życie jest prostsze we dwójkę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3844049"/>
            <a:ext cx="6367351" cy="507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504C44"/>
                </a:solidFill>
                <a:latin typeface="Inter Bold"/>
              </a:rPr>
              <a:t>PRZYCZYN JEST WIELE NP: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952500"/>
            <a:ext cx="15206713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 spc="899">
                <a:solidFill>
                  <a:srgbClr val="504C44"/>
                </a:solidFill>
                <a:latin typeface="Baskerville Display PT Bold"/>
              </a:rPr>
              <a:t>5 ZŁYCH POWODÓW, DLA KTÓRYCH WCHODZIMY W ZWIĄZKI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286258" y="5928662"/>
            <a:ext cx="6747921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504C44"/>
                </a:solidFill>
                <a:latin typeface="Inter"/>
              </a:rPr>
              <a:t>Obniżanie swoich standardów tylko po to, by ktoś łaskawie chciał z nami być. Każdy kogoś ma, tylko ja nie, to może ten Jacek wcale nie jest taki najgorszy.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86258" y="5201587"/>
            <a:ext cx="4177796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504C44"/>
                </a:solidFill>
                <a:latin typeface="Inter Bold"/>
              </a:rPr>
              <a:t>DESPERACJA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86258" y="8014638"/>
            <a:ext cx="6747921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504C44"/>
                </a:solidFill>
                <a:latin typeface="Inter"/>
              </a:rPr>
              <a:t>Kierowanie się dobrami materialnymi lub potencjalnymi zyskami płynącymi ze związku. Egoistyczna chęć do poczucia się bardziej uprzywilejowanym przez fakt bycia z kimś "prestiżowym".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46010" y="7287562"/>
            <a:ext cx="3925488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504C44"/>
                </a:solidFill>
                <a:latin typeface="Inter Bold"/>
              </a:rPr>
              <a:t>PRESTIŻ I WYGODA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86258" y="3842687"/>
            <a:ext cx="6747921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Inter"/>
              </a:rPr>
              <a:t>Związanie się z kimś tylko po to, by z kimś być i nie czuć się źle, że jesteśmy sami. "Lepszy wróbel w garści niż gołąb na dachu".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86258" y="3118396"/>
            <a:ext cx="5665965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504C44"/>
                </a:solidFill>
                <a:latin typeface="Inter Bold"/>
              </a:rPr>
              <a:t>POCZUCIE SAMOTNOŚCI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559754" y="3118396"/>
            <a:ext cx="5665965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504C44"/>
                </a:solidFill>
                <a:latin typeface="Inter Bold"/>
              </a:rPr>
              <a:t>LITOŚĆ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487493" y="3842687"/>
            <a:ext cx="6747921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Inter"/>
              </a:rPr>
              <a:t>Wchodzimy z kimś w związek lub trwamy w nim tylko dlatego, że szkoda jest nam drugiej osoby. Ktoś może grozić, że sobie coś zrobi, współczucie i chęć pomocy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487493" y="5201587"/>
            <a:ext cx="4177796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504C44"/>
                </a:solidFill>
                <a:latin typeface="Inter Bold"/>
              </a:rPr>
              <a:t>PRESJA NAJBLIŻSZYCH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487493" y="5928662"/>
            <a:ext cx="6747921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Inter"/>
              </a:rPr>
              <a:t>Słyszymy od rodziny, kiedy sobie kogoś znajdziesz? Taka ładna i dalej sama. Powielamy schematy i role, jakie zostały nam przekazane wcześniej i najbliżsi oczekują od Ciebie tego, że i Ty zaspokoisz te rolę.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2206111"/>
            <a:ext cx="5827114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504C44"/>
                </a:solidFill>
                <a:latin typeface="Inter Bold"/>
              </a:rPr>
              <a:t>BIEDACTWO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4101586"/>
            <a:ext cx="5827114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504C44"/>
                </a:solidFill>
                <a:latin typeface="Inter Bold"/>
              </a:rPr>
              <a:t>MĘCZENNICA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6000236"/>
            <a:ext cx="5827114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504C44"/>
                </a:solidFill>
                <a:latin typeface="Inter Bold"/>
              </a:rPr>
              <a:t>ZBAWICIELKA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4657211"/>
            <a:ext cx="6528501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504C44"/>
                </a:solidFill>
                <a:latin typeface="Inter"/>
              </a:rPr>
              <a:t>Przecież ja tyle dla Ciebie zrobiłam, nie możesz tak się zachowywać. Pułapka wymuszonej wzajemności, nie ma nic bezinteresownie.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483949" y="952500"/>
            <a:ext cx="9244012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spc="899">
                <a:solidFill>
                  <a:srgbClr val="504C44"/>
                </a:solidFill>
                <a:latin typeface="Baskerville Display PT Bold"/>
              </a:rPr>
              <a:t>ROLE W ZWIĄZKU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772650" y="2704586"/>
            <a:ext cx="7100001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504C44"/>
                </a:solidFill>
                <a:latin typeface="Inter"/>
              </a:rPr>
              <a:t>Osoba raczej nieobecna, mało mówiąca, by nie narażać się na potencjalne konflikty "Lepiej poczekać aż minie burza niż wyjść jej na przeciw"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772650" y="4657211"/>
            <a:ext cx="7100001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504C44"/>
                </a:solidFill>
                <a:latin typeface="Inter"/>
              </a:rPr>
              <a:t>Osoba, która często nie ma swojego zdania i będzie godzić się na wszystko, nawet jeżeli nie podziela Twoich poglądów, byle by się przypodobać  i nie robić problemów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772650" y="6555861"/>
            <a:ext cx="7100001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504C44"/>
                </a:solidFill>
                <a:latin typeface="Inter"/>
              </a:rPr>
              <a:t>No przecież nic takiego się nie stało, nie przesadzaj. Obiecujesz gruszki i próbujesz załagodzić sytuację, by za chwilę znowu było to samo.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772650" y="8505311"/>
            <a:ext cx="7100001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504C44"/>
                </a:solidFill>
                <a:latin typeface="Inter"/>
              </a:rPr>
              <a:t>Tworzy nieskazitelny wizerunek, Pani idealna, która ukrywa często bardzo niską samoocenę, chęć tworzenia wizji, że jesteśmy lepsi od innych "bo kto, jak nie Ty"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2763148"/>
            <a:ext cx="6528501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504C44"/>
                </a:solidFill>
                <a:latin typeface="Inter"/>
              </a:rPr>
              <a:t>Pokazywanie swoich słabości, kruchości, bezradności, by inni się nią opiekowali. Nikt nie będzie dużo wymagał od biedactwa, rola ofiary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772650" y="4101586"/>
            <a:ext cx="5827114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504C44"/>
                </a:solidFill>
                <a:latin typeface="Inter Bold"/>
              </a:rPr>
              <a:t>PRZYTAKIWACZKA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772650" y="6000236"/>
            <a:ext cx="5827114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504C44"/>
                </a:solidFill>
                <a:latin typeface="Inter Bold"/>
              </a:rPr>
              <a:t>CZARODZIEJKA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772650" y="2206111"/>
            <a:ext cx="5827114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504C44"/>
                </a:solidFill>
                <a:latin typeface="Inter Bold"/>
              </a:rPr>
              <a:t>UCIEKINIERKA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6555861"/>
            <a:ext cx="6528501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504C44"/>
                </a:solidFill>
                <a:latin typeface="Inter"/>
              </a:rPr>
              <a:t>Co Ty beze mnie zrobisz? Poczucie misji bycia potrzebnym dla innych przez ratowanie ich z każdej opresji. Przyciąga toksycznych partnerów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7895711"/>
            <a:ext cx="5827114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504C44"/>
                </a:solidFill>
                <a:latin typeface="Inter Bold"/>
              </a:rPr>
              <a:t>SIŁACZKA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8556625"/>
            <a:ext cx="6346660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504C44"/>
                </a:solidFill>
                <a:latin typeface="Inter"/>
              </a:rPr>
              <a:t>Bierze wszystko na siebie, bo wie, że zrobi to najlepiej i zawsze sobie poradzi. Dwa etaty jej nie straszne, przywiezie zakupy a w drugiej ręce trzyma dziecko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772650" y="7895711"/>
            <a:ext cx="5827114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504C44"/>
                </a:solidFill>
                <a:latin typeface="Inter Bold"/>
              </a:rPr>
              <a:t>PERFEKCJONISTKA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671214"/>
            <a:chOff x="0" y="0"/>
            <a:chExt cx="4274726" cy="228377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283776"/>
            </a:xfrm>
            <a:custGeom>
              <a:avLst/>
              <a:gdLst/>
              <a:ahLst/>
              <a:cxnLst/>
              <a:rect r="r" b="b" t="t" l="l"/>
              <a:pathLst>
                <a:path h="2283776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283776"/>
                  </a:lnTo>
                  <a:lnTo>
                    <a:pt x="0" y="2283776"/>
                  </a:lnTo>
                  <a:lnTo>
                    <a:pt x="0" y="0"/>
                  </a:lnTo>
                </a:path>
              </a:pathLst>
            </a:custGeom>
            <a:solidFill>
              <a:srgbClr val="F1EDE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5095290" y="1476433"/>
            <a:ext cx="8097420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 spc="899">
                <a:solidFill>
                  <a:srgbClr val="504C44"/>
                </a:solidFill>
                <a:latin typeface="Baskerville Display PT Bold"/>
              </a:rPr>
              <a:t>WAŻNE INFORMACJE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087068" y="2501098"/>
            <a:ext cx="14113864" cy="655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Twój partner nie jest Twoim wrogiem,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Twoje zdanie jest tak samo ważne, jak danie drugiej strony. Obie strony chcą być wysłuchane i zrozumiane,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Oboje możecie się mylić, 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Wasze przekonania i myśli to nie fakty, 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Konflikty pokazują obszary, które warto poprawić, aby jakość związku była lepsza, 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Zamiast skupiać się na obwinianiu, skup się na rozwiązaniu,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Nie zawsze będziesz potrafiła przekazać dokładnie to, o co Ci chodzi, w sposób zrozumiały dla drugiej strony,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Słuchanie bez oceniania i przerywania pomoże rozwiązać konflikty,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Samotność nie jest ostatecznością,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To Ty wybierasz swój los i odpowiadasz za niego Ty, 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Samotność w związku jest skutkiem dotychczasowych zachowań,</a:t>
            </a:r>
          </a:p>
          <a:p>
            <a:pPr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Inter"/>
              </a:rPr>
              <a:t>To, że Ty czujesz się samotna nie oznacza, że druga osoba o tym wie, nikt nie czyta w myślach.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14165698" cy="5613158"/>
          </a:xfrm>
          <a:custGeom>
            <a:avLst/>
            <a:gdLst/>
            <a:ahLst/>
            <a:cxnLst/>
            <a:rect r="r" b="b" t="t" l="l"/>
            <a:pathLst>
              <a:path h="5613158" w="14165698">
                <a:moveTo>
                  <a:pt x="0" y="0"/>
                </a:moveTo>
                <a:lnTo>
                  <a:pt x="14165698" y="0"/>
                </a:lnTo>
                <a:lnTo>
                  <a:pt x="14165698" y="5613158"/>
                </a:lnTo>
                <a:lnTo>
                  <a:pt x="0" y="5613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7269365"/>
            <a:ext cx="13670213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 spc="899">
                <a:solidFill>
                  <a:srgbClr val="504C44"/>
                </a:solidFill>
                <a:latin typeface="Baskerville Display PT Bold"/>
              </a:rPr>
              <a:t>RAZEM, ALE JEDNAK OSOBNO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8168120"/>
            <a:ext cx="13670213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 spc="899">
                <a:solidFill>
                  <a:srgbClr val="B70707"/>
                </a:solidFill>
                <a:latin typeface="Baskerville Display PT Bold"/>
              </a:rPr>
              <a:t>LECZ NIE JESTEŚ W TYM SAMA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821132" y="952500"/>
            <a:ext cx="14137804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 spc="899">
                <a:solidFill>
                  <a:srgbClr val="504C44"/>
                </a:solidFill>
                <a:latin typeface="Baskerville Display PT Bold"/>
              </a:rPr>
              <a:t>ZOBACZ, GDZIE JESTEŚ TERAZ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2476662"/>
            <a:ext cx="10742136" cy="504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u="sng">
                <a:solidFill>
                  <a:srgbClr val="000000"/>
                </a:solidFill>
                <a:latin typeface="Inter"/>
              </a:rPr>
              <a:t>Spróbuj odpowiedzieć sobie na te pytania: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3460334"/>
            <a:ext cx="15930236" cy="5743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695" indent="-323848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Inter"/>
              </a:rPr>
              <a:t>Jak wygląda Wasza codzienna rutyna?</a:t>
            </a:r>
          </a:p>
          <a:p>
            <a:pPr marL="647695" indent="-323848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Inter"/>
              </a:rPr>
              <a:t>Co Was łączy a co Was dzieli? </a:t>
            </a:r>
          </a:p>
          <a:p>
            <a:pPr marL="647695" indent="-323848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Inter"/>
              </a:rPr>
              <a:t>Co sprawia, że czujesz się samotna?</a:t>
            </a:r>
          </a:p>
          <a:p>
            <a:pPr marL="647695" indent="-323848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Inter"/>
              </a:rPr>
              <a:t>Co chciałabyś zmienić w związku, aby znów czuć miłość do drugiej osoby i wsparcie od niej?</a:t>
            </a:r>
          </a:p>
          <a:p>
            <a:pPr marL="647695" indent="-323848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Inter"/>
              </a:rPr>
              <a:t>Czy obie strony mają swoją przestrzeń i swoje pasje? </a:t>
            </a:r>
          </a:p>
          <a:p>
            <a:pPr marL="647695" indent="-323848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Inter"/>
              </a:rPr>
              <a:t>Jak wygląda Wasz sposób komunikacji? </a:t>
            </a:r>
          </a:p>
          <a:p>
            <a:pPr marL="647695" indent="-323848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Inter"/>
              </a:rPr>
              <a:t>Jak często okazujecie sobie bliskość i troskę? </a:t>
            </a:r>
          </a:p>
          <a:p>
            <a:pPr marL="647695" indent="-323848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Inter"/>
              </a:rPr>
              <a:t>Z czym teraz oboje się mierzycie i co jest dla Was problematyczne?</a:t>
            </a:r>
          </a:p>
          <a:p>
            <a:pPr marL="647695" indent="-323848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Inter"/>
              </a:rPr>
              <a:t>Jakie macie obecnie potrzeby i co jest dla Was najważniejsze?</a:t>
            </a:r>
          </a:p>
          <a:p>
            <a:pPr marL="647695" indent="-323848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Inter"/>
              </a:rPr>
              <a:t>Jak traktujecie siebie wzajemnie w rozmowie a jak chciałabyś, by to wyglądało?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89861" y="1028700"/>
            <a:ext cx="11397298" cy="8229600"/>
            <a:chOff x="0" y="0"/>
            <a:chExt cx="3001758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0175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001757">
                  <a:moveTo>
                    <a:pt x="0" y="0"/>
                  </a:moveTo>
                  <a:lnTo>
                    <a:pt x="3001757" y="0"/>
                  </a:lnTo>
                  <a:lnTo>
                    <a:pt x="3001757" y="2167467"/>
                  </a:lnTo>
                  <a:lnTo>
                    <a:pt x="0" y="2167467"/>
                  </a:lnTo>
                  <a:lnTo>
                    <a:pt x="0" y="0"/>
                  </a:lnTo>
                </a:path>
              </a:pathLst>
            </a:custGeom>
            <a:solidFill>
              <a:srgbClr val="F1EDE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376181" y="3223716"/>
            <a:ext cx="4621958" cy="3839568"/>
            <a:chOff x="0" y="0"/>
            <a:chExt cx="6162611" cy="5119424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49441" t="0" r="0" b="0"/>
            <a:stretch>
              <a:fillRect/>
            </a:stretch>
          </p:blipFill>
          <p:spPr>
            <a:xfrm flipH="false" flipV="false">
              <a:off x="0" y="0"/>
              <a:ext cx="6162611" cy="5119424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2992012" y="1476433"/>
            <a:ext cx="10695148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 spc="899">
                <a:solidFill>
                  <a:srgbClr val="504C44"/>
                </a:solidFill>
                <a:latin typeface="Baskerville Display PT Bold"/>
              </a:rPr>
              <a:t>SKĄD SIĘ BIERZE SAMOTNOŚĆ?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992012" y="3590924"/>
            <a:ext cx="7273083" cy="1552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Inter"/>
              </a:rPr>
              <a:t>Samotność to </a:t>
            </a:r>
            <a:r>
              <a:rPr lang="en-US" sz="2999">
                <a:solidFill>
                  <a:srgbClr val="000000"/>
                </a:solidFill>
                <a:latin typeface="Inter Bold"/>
              </a:rPr>
              <a:t>subiektywne odczucie</a:t>
            </a:r>
            <a:r>
              <a:rPr lang="en-US" sz="2999">
                <a:solidFill>
                  <a:srgbClr val="000000"/>
                </a:solidFill>
                <a:latin typeface="Inter"/>
              </a:rPr>
              <a:t>, które pojawia się w wyniku niezadowolenia z relacji z innymi ludźmi.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992012" y="5715000"/>
            <a:ext cx="7273083" cy="1028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Inter"/>
              </a:rPr>
              <a:t>Brak bliskości z kimkolwiek zaburza nasze </a:t>
            </a:r>
            <a:r>
              <a:rPr lang="en-US" sz="2999">
                <a:solidFill>
                  <a:srgbClr val="000000"/>
                </a:solidFill>
                <a:latin typeface="Inter Bold"/>
              </a:rPr>
              <a:t>poczucie bezpieczeństwa</a:t>
            </a:r>
            <a:r>
              <a:rPr lang="en-US" sz="2999">
                <a:solidFill>
                  <a:srgbClr val="000000"/>
                </a:solidFill>
                <a:latin typeface="Inter"/>
              </a:rPr>
              <a:t>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992012" y="7315201"/>
            <a:ext cx="7273083" cy="1552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Inter"/>
              </a:rPr>
              <a:t>Relacja romantyczna </a:t>
            </a:r>
            <a:r>
              <a:rPr lang="en-US" sz="2999">
                <a:solidFill>
                  <a:srgbClr val="000000"/>
                </a:solidFill>
                <a:latin typeface="Inter Bold"/>
              </a:rPr>
              <a:t>nie jest gwarantem</a:t>
            </a:r>
            <a:r>
              <a:rPr lang="en-US" sz="2999">
                <a:solidFill>
                  <a:srgbClr val="000000"/>
                </a:solidFill>
                <a:latin typeface="Inter"/>
              </a:rPr>
              <a:t> braku samotności. Możesz nadal odczuwać pustkę wewnętrzną.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DAFsxH_gm3Y</dc:identifier>
  <dcterms:modified xsi:type="dcterms:W3CDTF">2011-08-01T06:04:30Z</dcterms:modified>
  <cp:revision>1</cp:revision>
  <dc:title>Company presentation</dc:title>
</cp:coreProperties>
</file>